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8"/>
  </p:notesMasterIdLst>
  <p:handoutMasterIdLst>
    <p:handoutMasterId r:id="rId9"/>
  </p:handoutMasterIdLst>
  <p:sldIdLst>
    <p:sldId id="1034" r:id="rId2"/>
    <p:sldId id="1036" r:id="rId3"/>
    <p:sldId id="1037" r:id="rId4"/>
    <p:sldId id="1038" r:id="rId5"/>
    <p:sldId id="2147310159" r:id="rId6"/>
    <p:sldId id="1035" r:id="rId7"/>
  </p:sldIdLst>
  <p:sldSz cx="12188825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6"/>
            <p14:sldId id="1037"/>
            <p14:sldId id="1038"/>
            <p14:sldId id="2147310159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4/4/22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Metropolis"/>
              </a:rPr>
              <a:t>Inner Loop – All the tooling developers need to produce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Get Started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Create ready made, enterprise conformant code and configurations (App Accelerator)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Find available APIs  (API Portal)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Coding &amp; Testing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Never leave the IDE to build, run &amp; debug live code on Kubernetes (IDE Tooling)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Debug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View performance data (App Live View)</a:t>
            </a:r>
          </a:p>
          <a:p>
            <a:pPr marL="0" indent="0">
              <a:buFont typeface="+mj-lt"/>
              <a:buNone/>
            </a:pPr>
            <a:endParaRPr lang="en-US">
              <a:latin typeface="Metropolis"/>
            </a:endParaRPr>
          </a:p>
          <a:p>
            <a:pPr marL="0" indent="0">
              <a:buFont typeface="+mj-lt"/>
              <a:buNone/>
            </a:pPr>
            <a:r>
              <a:rPr lang="en-US">
                <a:latin typeface="Metropolis"/>
              </a:rPr>
              <a:t>Outer Loop – Building and delivery code on approved paths to the desired environments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Supply Chains used to configure steps and configuration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>
                <a:latin typeface="Metropolis"/>
              </a:rPr>
              <a:t>Possible steps &amp; tooling (default in parenthesis)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Test &amp; Build(TBS + pipeline service)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Scan, Sign &amp; Store (Security tools)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Configure (Convention Service)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>
                <a:latin typeface="Metropolis"/>
              </a:rPr>
              <a:t>Deploy (Cloud Native Runtimes)</a:t>
            </a:r>
          </a:p>
          <a:p>
            <a:br>
              <a:rPr lang="en-US"/>
            </a:br>
            <a:endParaRPr lang="en-US"/>
          </a:p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8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hal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C62987D-668C-1744-ABD4-4C60AD2ACE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88805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29531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76CC-284B-AC44-96E9-2AFCF0B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Creating more secure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76597-5084-1A4E-AF18-4076549627E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Cloud Native Buildpacks (</a:t>
            </a:r>
            <a:r>
              <a:rPr lang="en-GB" dirty="0"/>
              <a:t>https://</a:t>
            </a:r>
            <a:r>
              <a:rPr lang="en-GB" dirty="0" err="1"/>
              <a:t>buildpacks.io</a:t>
            </a:r>
            <a:r>
              <a:rPr lang="en-DK" dirty="0"/>
              <a:t>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BF7E82A-FDE3-4247-BD38-0C35822DF72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30350" y="1600200"/>
            <a:ext cx="9144000" cy="4572000"/>
          </a:xfrm>
        </p:spPr>
      </p:pic>
    </p:spTree>
    <p:extLst>
      <p:ext uri="{BB962C8B-B14F-4D97-AF65-F5344CB8AC3E}">
        <p14:creationId xmlns:p14="http://schemas.microsoft.com/office/powerpoint/2010/main" val="17022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76CC-284B-AC44-96E9-2AFCF0B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Decoupling CI from CD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76597-5084-1A4E-AF18-4076549627E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DK" dirty="0"/>
              <a:t>ArgoCD (</a:t>
            </a:r>
            <a:r>
              <a:rPr lang="en-GB" dirty="0"/>
              <a:t>https://</a:t>
            </a:r>
            <a:r>
              <a:rPr lang="en-GB" dirty="0" err="1"/>
              <a:t>argo-cd.readthedocs.io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/stable/</a:t>
            </a:r>
            <a:r>
              <a:rPr lang="en-DK" dirty="0"/>
              <a:t>)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1EDD4FB-12AB-AC4B-8231-430851F240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698678" y="1600200"/>
            <a:ext cx="8807344" cy="4572000"/>
          </a:xfrm>
        </p:spPr>
      </p:pic>
    </p:spTree>
    <p:extLst>
      <p:ext uri="{BB962C8B-B14F-4D97-AF65-F5344CB8AC3E}">
        <p14:creationId xmlns:p14="http://schemas.microsoft.com/office/powerpoint/2010/main" val="149128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0">
            <a:extLst>
              <a:ext uri="{FF2B5EF4-FFF2-40B4-BE49-F238E27FC236}">
                <a16:creationId xmlns:a16="http://schemas.microsoft.com/office/drawing/2014/main" id="{B9634EFB-EE29-A345-861A-A28D89232A3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456121" y="666173"/>
            <a:ext cx="11198323" cy="242402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dirty="0"/>
              <a:t>Tanzu Application Platform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D22010E-DF32-304F-8480-9E12D8FC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1" y="267093"/>
            <a:ext cx="11001004" cy="381000"/>
          </a:xfrm>
        </p:spPr>
        <p:txBody>
          <a:bodyPr/>
          <a:lstStyle/>
          <a:p>
            <a:r>
              <a:rPr lang="en-DK" dirty="0"/>
              <a:t>Creating a PAAS on top og Kubernetes</a:t>
            </a:r>
            <a:endParaRPr lang="en-US" dirty="0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B574F22F-5301-FE47-B05F-194EF17E1264}"/>
              </a:ext>
            </a:extLst>
          </p:cNvPr>
          <p:cNvSpPr/>
          <p:nvPr/>
        </p:nvSpPr>
        <p:spPr>
          <a:xfrm flipV="1">
            <a:off x="1614219" y="1403662"/>
            <a:ext cx="10340608" cy="4967838"/>
          </a:xfrm>
          <a:prstGeom prst="bentArrow">
            <a:avLst>
              <a:gd name="adj1" fmla="val 40875"/>
              <a:gd name="adj2" fmla="val 24535"/>
              <a:gd name="adj3" fmla="val 25167"/>
              <a:gd name="adj4" fmla="val 42913"/>
            </a:avLst>
          </a:prstGeom>
          <a:solidFill>
            <a:schemeClr val="tx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pic>
        <p:nvPicPr>
          <p:cNvPr id="14" name="Picture 2" descr="Icon&#10;&#10;Description automatically generated">
            <a:extLst>
              <a:ext uri="{FF2B5EF4-FFF2-40B4-BE49-F238E27FC236}">
                <a16:creationId xmlns:a16="http://schemas.microsoft.com/office/drawing/2014/main" id="{9AD44670-92E8-0C49-9A96-48E905FCE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536" y="5973506"/>
            <a:ext cx="796476" cy="791618"/>
          </a:xfrm>
          <a:prstGeom prst="rect">
            <a:avLst/>
          </a:prstGeom>
        </p:spPr>
      </p:pic>
      <p:pic>
        <p:nvPicPr>
          <p:cNvPr id="15" name="Picture 10" descr="Icon&#10;&#10;Description automatically generated">
            <a:extLst>
              <a:ext uri="{FF2B5EF4-FFF2-40B4-BE49-F238E27FC236}">
                <a16:creationId xmlns:a16="http://schemas.microsoft.com/office/drawing/2014/main" id="{5D37C393-ED56-A540-A575-EC33D5BFC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1" y="2119745"/>
            <a:ext cx="637158" cy="63715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486C43-5FB9-CC4D-BD04-63E1B836EF0C}"/>
              </a:ext>
            </a:extLst>
          </p:cNvPr>
          <p:cNvSpPr/>
          <p:nvPr/>
        </p:nvSpPr>
        <p:spPr>
          <a:xfrm>
            <a:off x="1647471" y="1529753"/>
            <a:ext cx="1929898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Get Started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23FA697-25B4-DA47-A4C0-6378A9359999}"/>
              </a:ext>
            </a:extLst>
          </p:cNvPr>
          <p:cNvSpPr/>
          <p:nvPr/>
        </p:nvSpPr>
        <p:spPr>
          <a:xfrm>
            <a:off x="1647471" y="2430307"/>
            <a:ext cx="1929897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Coding &amp; Testing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28511A5-E8B9-614D-AA81-4778BD91D2A3}"/>
              </a:ext>
            </a:extLst>
          </p:cNvPr>
          <p:cNvSpPr/>
          <p:nvPr/>
        </p:nvSpPr>
        <p:spPr>
          <a:xfrm>
            <a:off x="1647471" y="3330861"/>
            <a:ext cx="1929898" cy="79161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Debug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083AA45-4757-1C4F-AF5D-AD806F7658E1}"/>
              </a:ext>
            </a:extLst>
          </p:cNvPr>
          <p:cNvSpPr/>
          <p:nvPr/>
        </p:nvSpPr>
        <p:spPr>
          <a:xfrm>
            <a:off x="3809346" y="4718178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Test &amp; Build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D5A8822-CECD-914A-B5F0-7D72D00B27CB}"/>
              </a:ext>
            </a:extLst>
          </p:cNvPr>
          <p:cNvSpPr/>
          <p:nvPr/>
        </p:nvSpPr>
        <p:spPr>
          <a:xfrm>
            <a:off x="5791937" y="4720409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Scan, Sign &amp; Store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FD3513-F853-3346-8286-3595B3B05DC7}"/>
              </a:ext>
            </a:extLst>
          </p:cNvPr>
          <p:cNvSpPr/>
          <p:nvPr/>
        </p:nvSpPr>
        <p:spPr>
          <a:xfrm>
            <a:off x="7758075" y="4734809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Configure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DB42026-F3B0-2642-A76F-92179319A392}"/>
              </a:ext>
            </a:extLst>
          </p:cNvPr>
          <p:cNvSpPr/>
          <p:nvPr/>
        </p:nvSpPr>
        <p:spPr>
          <a:xfrm>
            <a:off x="9664936" y="4713464"/>
            <a:ext cx="1645920" cy="73152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5400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FFFFFF"/>
                </a:solidFill>
                <a:latin typeface="Metropolis"/>
                <a:sym typeface="Arial"/>
              </a:rPr>
              <a:t>Deploy &amp; Run</a:t>
            </a:r>
            <a:endParaRPr lang="en-US" sz="1200" kern="0">
              <a:solidFill>
                <a:srgbClr val="FFFFFF"/>
              </a:solidFill>
              <a:latin typeface="Metropoli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0BCFA6-3D7E-BD4A-A37B-3400B363E9C3}"/>
              </a:ext>
            </a:extLst>
          </p:cNvPr>
          <p:cNvSpPr txBox="1"/>
          <p:nvPr/>
        </p:nvSpPr>
        <p:spPr>
          <a:xfrm>
            <a:off x="4887171" y="5727350"/>
            <a:ext cx="4495253" cy="24615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rgbClr val="000000"/>
              </a:buClr>
            </a:pPr>
            <a:r>
              <a:rPr lang="en-US" sz="1600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Choreograph </a:t>
            </a: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(Supply Chain + Convention Service)</a:t>
            </a:r>
            <a:endParaRPr lang="en-US"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B7466D-0122-1B44-ACBE-931183242054}"/>
              </a:ext>
            </a:extLst>
          </p:cNvPr>
          <p:cNvSpPr/>
          <p:nvPr/>
        </p:nvSpPr>
        <p:spPr>
          <a:xfrm>
            <a:off x="692245" y="2816203"/>
            <a:ext cx="618919" cy="3076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Dev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C530D9-36C5-B741-B820-E36EC78C37A0}"/>
              </a:ext>
            </a:extLst>
          </p:cNvPr>
          <p:cNvSpPr/>
          <p:nvPr/>
        </p:nvSpPr>
        <p:spPr>
          <a:xfrm>
            <a:off x="7794607" y="6146469"/>
            <a:ext cx="513148" cy="3076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Ops</a:t>
            </a:r>
          </a:p>
        </p:txBody>
      </p:sp>
      <p:pic>
        <p:nvPicPr>
          <p:cNvPr id="35" name="Picture 12">
            <a:extLst>
              <a:ext uri="{FF2B5EF4-FFF2-40B4-BE49-F238E27FC236}">
                <a16:creationId xmlns:a16="http://schemas.microsoft.com/office/drawing/2014/main" id="{07A7CD20-5C63-344B-843C-539FFF0D7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52" y="6016136"/>
            <a:ext cx="721892" cy="71072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23785CB-90BB-1945-8C4D-0FF6C7C3F5E5}"/>
              </a:ext>
            </a:extLst>
          </p:cNvPr>
          <p:cNvSpPr/>
          <p:nvPr/>
        </p:nvSpPr>
        <p:spPr>
          <a:xfrm>
            <a:off x="6434701" y="6174430"/>
            <a:ext cx="493917" cy="30769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000000"/>
              </a:buClr>
            </a:pPr>
            <a:r>
              <a:rPr lang="en-US" sz="1400" kern="0">
                <a:solidFill>
                  <a:schemeClr val="bg1">
                    <a:lumMod val="50000"/>
                    <a:lumOff val="50000"/>
                  </a:schemeClr>
                </a:solidFill>
                <a:latin typeface="Arial"/>
                <a:cs typeface="Arial"/>
                <a:sym typeface="Arial"/>
              </a:rPr>
              <a:t>Sec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3E49B1-43B7-F34E-A66F-7081808FB548}"/>
              </a:ext>
            </a:extLst>
          </p:cNvPr>
          <p:cNvCxnSpPr>
            <a:cxnSpLocks/>
          </p:cNvCxnSpPr>
          <p:nvPr/>
        </p:nvCxnSpPr>
        <p:spPr bwMode="gray">
          <a:xfrm flipH="1">
            <a:off x="2324101" y="4107554"/>
            <a:ext cx="1352549" cy="1509096"/>
          </a:xfrm>
          <a:prstGeom prst="line">
            <a:avLst/>
          </a:prstGeom>
          <a:ln w="31750">
            <a:solidFill>
              <a:schemeClr val="accent2"/>
            </a:solidFill>
            <a:prstDash val="dash"/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9DECE4-D89D-FE49-A237-03744773D12B}"/>
              </a:ext>
            </a:extLst>
          </p:cNvPr>
          <p:cNvSpPr txBox="1"/>
          <p:nvPr/>
        </p:nvSpPr>
        <p:spPr>
          <a:xfrm rot="18760132">
            <a:off x="1997500" y="4594958"/>
            <a:ext cx="1631339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Check-in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48BFD-68C7-9548-9F35-ADEC50DE5692}"/>
              </a:ext>
            </a:extLst>
          </p:cNvPr>
          <p:cNvSpPr txBox="1"/>
          <p:nvPr/>
        </p:nvSpPr>
        <p:spPr>
          <a:xfrm rot="18576567">
            <a:off x="2324900" y="4872733"/>
            <a:ext cx="1631339" cy="2509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02B1B7-5D40-5E46-BB60-83B884507302}"/>
              </a:ext>
            </a:extLst>
          </p:cNvPr>
          <p:cNvSpPr/>
          <p:nvPr/>
        </p:nvSpPr>
        <p:spPr>
          <a:xfrm>
            <a:off x="4265245" y="2116133"/>
            <a:ext cx="1416861" cy="1415607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Inner Loop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E58CF6-CD25-6B44-A69E-A0A75F7E2CE6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>
            <a:off x="3593994" y="2026218"/>
            <a:ext cx="671251" cy="7977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726153-2B6B-064F-AFB1-C4409B333FC4}"/>
              </a:ext>
            </a:extLst>
          </p:cNvPr>
          <p:cNvCxnSpPr>
            <a:cxnSpLocks/>
            <a:stCxn id="18" idx="3"/>
            <a:endCxn id="27" idx="2"/>
          </p:cNvCxnSpPr>
          <p:nvPr/>
        </p:nvCxnSpPr>
        <p:spPr bwMode="gray">
          <a:xfrm flipV="1">
            <a:off x="3577368" y="2823937"/>
            <a:ext cx="687877" cy="21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8E12AF-7EAD-3847-AE0C-835A2343E357}"/>
              </a:ext>
            </a:extLst>
          </p:cNvPr>
          <p:cNvCxnSpPr>
            <a:cxnSpLocks/>
            <a:endCxn id="27" idx="2"/>
          </p:cNvCxnSpPr>
          <p:nvPr/>
        </p:nvCxnSpPr>
        <p:spPr bwMode="gray">
          <a:xfrm flipV="1">
            <a:off x="3610620" y="2823937"/>
            <a:ext cx="654625" cy="9036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A9083C92-9C0C-4D4E-9358-EA7BEB9E1EBF}"/>
              </a:ext>
            </a:extLst>
          </p:cNvPr>
          <p:cNvSpPr/>
          <p:nvPr/>
        </p:nvSpPr>
        <p:spPr>
          <a:xfrm>
            <a:off x="7020780" y="2108399"/>
            <a:ext cx="1416861" cy="141560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>
                <a:solidFill>
                  <a:schemeClr val="bg1"/>
                </a:solidFill>
              </a:rPr>
              <a:t>Outer Loop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EFB5C8-79F1-9E40-A0D5-0B5221DFC3C0}"/>
              </a:ext>
            </a:extLst>
          </p:cNvPr>
          <p:cNvCxnSpPr>
            <a:cxnSpLocks/>
            <a:stCxn id="20" idx="0"/>
            <a:endCxn id="33" idx="4"/>
          </p:cNvCxnSpPr>
          <p:nvPr/>
        </p:nvCxnSpPr>
        <p:spPr bwMode="gray">
          <a:xfrm flipV="1">
            <a:off x="4632306" y="3524006"/>
            <a:ext cx="3096905" cy="119417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7A4973-D7D6-554B-AD41-4FF05E340170}"/>
              </a:ext>
            </a:extLst>
          </p:cNvPr>
          <p:cNvCxnSpPr>
            <a:cxnSpLocks/>
            <a:stCxn id="21" idx="0"/>
            <a:endCxn id="33" idx="4"/>
          </p:cNvCxnSpPr>
          <p:nvPr/>
        </p:nvCxnSpPr>
        <p:spPr bwMode="gray">
          <a:xfrm flipV="1">
            <a:off x="6614897" y="3524006"/>
            <a:ext cx="1114314" cy="11964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4DD4AC-7A0F-A644-8146-36DD03CD9745}"/>
              </a:ext>
            </a:extLst>
          </p:cNvPr>
          <p:cNvCxnSpPr>
            <a:cxnSpLocks/>
            <a:stCxn id="22" idx="0"/>
            <a:endCxn id="33" idx="4"/>
          </p:cNvCxnSpPr>
          <p:nvPr/>
        </p:nvCxnSpPr>
        <p:spPr bwMode="gray">
          <a:xfrm flipH="1" flipV="1">
            <a:off x="7729211" y="3524006"/>
            <a:ext cx="851824" cy="12108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7021263-3063-7548-BBBE-C804C8F98A95}"/>
              </a:ext>
            </a:extLst>
          </p:cNvPr>
          <p:cNvCxnSpPr>
            <a:cxnSpLocks/>
            <a:stCxn id="29" idx="0"/>
            <a:endCxn id="33" idx="4"/>
          </p:cNvCxnSpPr>
          <p:nvPr/>
        </p:nvCxnSpPr>
        <p:spPr bwMode="gray">
          <a:xfrm flipH="1" flipV="1">
            <a:off x="7729211" y="3524006"/>
            <a:ext cx="2758685" cy="11894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3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5578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88</TotalTime>
  <Words>243</Words>
  <Application>Microsoft Macintosh PowerPoint</Application>
  <PresentationFormat>Custom</PresentationFormat>
  <Paragraphs>51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Creating more secure containers</vt:lpstr>
      <vt:lpstr>Decoupling CI from CD</vt:lpstr>
      <vt:lpstr>Creating a PAAS on top og Kubernetes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22</cp:revision>
  <dcterms:created xsi:type="dcterms:W3CDTF">2022-02-24T08:32:59Z</dcterms:created>
  <dcterms:modified xsi:type="dcterms:W3CDTF">2022-04-04T18:48:57Z</dcterms:modified>
</cp:coreProperties>
</file>